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73" r:id="rId2"/>
    <p:sldId id="270" r:id="rId3"/>
    <p:sldId id="300" r:id="rId4"/>
    <p:sldId id="302" r:id="rId5"/>
    <p:sldId id="303" r:id="rId6"/>
    <p:sldId id="304" r:id="rId7"/>
    <p:sldId id="266" r:id="rId8"/>
    <p:sldId id="264" r:id="rId9"/>
    <p:sldId id="265" r:id="rId10"/>
    <p:sldId id="294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98" r:id="rId19"/>
    <p:sldId id="301" r:id="rId20"/>
    <p:sldId id="28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435422"/>
    <a:srgbClr val="F579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2564" autoAdjust="0"/>
  </p:normalViewPr>
  <p:slideViewPr>
    <p:cSldViewPr>
      <p:cViewPr varScale="1">
        <p:scale>
          <a:sx n="46" d="100"/>
          <a:sy n="4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A706D0D-32E5-4E1B-AAAE-9B08A2DBCD68}" type="datetimeFigureOut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9DDC00B-913F-4A14-8548-39A7B4F40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DDC00B-913F-4A14-8548-39A7B4F40F0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DDC00B-913F-4A14-8548-39A7B4F40F0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151CE-5EBF-4D1C-AF03-3E7CC61E763E}" type="datetime1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9D6EE-BC7D-464E-8E72-1E993E9960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D8626-0F96-45B4-95B1-E8DEF53D33DD}" type="datetime1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C4468-7675-401C-AA2D-9226E3741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13FA9-1CD4-4B18-9B59-6F4D4D8744DD}" type="datetime1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583E5-9552-403E-945D-F2EAAF502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AF3B0-F9EA-4012-B475-E2A36C8AEA36}" type="datetime1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7DF03-BAC2-4AB5-ABDE-183470D83B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D0F00-EB94-4982-B0E7-9A1ED1945F95}" type="datetime1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B217C-250D-4372-9B85-BE605D7D91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24266-59F3-4FF3-9E60-B68DE912F3F3}" type="datetime1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14B08-3DC0-4408-B67F-1FC94D00A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91F49-BECA-4FBF-B772-3EB43A715191}" type="datetime1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8DB52-EFD7-43F5-ACCA-4BF20E5F31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AFBCA-462A-4E9B-BAEC-A3EC92A30D7B}" type="datetime1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58967-4CFA-4C65-A13A-FF8709119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F0278-7C5D-4B01-A497-5352C556B701}" type="datetime1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84761-A75F-4ACE-A033-1C29C21F9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D3929-4409-4C9B-A66D-F4059154E882}" type="datetime1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39F54-9C10-4E51-A8AD-60F1DA148A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0A05D-E24F-422C-8FA9-97D8529F7FB2}" type="datetime1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6433B-3332-4F6B-818A-22713C00A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E1DA93-533C-4F65-BF06-1889FA199AE0}" type="datetime1">
              <a:rPr lang="ru-RU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15F6D8-9188-43DA-B4D5-F7057F443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ый треугольник 4"/>
          <p:cNvSpPr/>
          <p:nvPr/>
        </p:nvSpPr>
        <p:spPr>
          <a:xfrm flipV="1">
            <a:off x="-108520" y="0"/>
            <a:ext cx="8001000" cy="6858000"/>
          </a:xfrm>
          <a:prstGeom prst="rtTriangle">
            <a:avLst/>
          </a:prstGeom>
          <a:blipFill dpi="0" rotWithShape="1">
            <a:blip r:embed="rId2" cstate="print">
              <a:alphaModFix amt="94000"/>
            </a:blip>
            <a:srcRect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276872"/>
            <a:ext cx="7821512" cy="4003929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Итоговое </a:t>
            </a:r>
            <a:b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родительское </a:t>
            </a:r>
            <a:b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собрание</a:t>
            </a:r>
            <a:b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1 «б» классе </a:t>
            </a:r>
            <a:r>
              <a:rPr lang="ru-RU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2022-2023 учебный год</a:t>
            </a:r>
            <a:endParaRPr lang="ru-RU" sz="3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909618">
            <a:off x="3826000" y="-1756755"/>
            <a:ext cx="160363" cy="102901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 rot="20815945">
            <a:off x="2718762" y="2269239"/>
            <a:ext cx="1463675" cy="224631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</a:t>
            </a:r>
            <a:endParaRPr lang="ru-RU" sz="1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0"/>
          <p:cNvSpPr txBox="1"/>
          <p:nvPr/>
        </p:nvSpPr>
        <p:spPr>
          <a:xfrm rot="20983810">
            <a:off x="188375" y="4263117"/>
            <a:ext cx="1481137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F57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  <a:endParaRPr lang="ru-RU" sz="14000" b="1" dirty="0">
              <a:solidFill>
                <a:srgbClr val="F57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0"/>
          <p:cNvSpPr txBox="1"/>
          <p:nvPr/>
        </p:nvSpPr>
        <p:spPr>
          <a:xfrm rot="20314623">
            <a:off x="5867474" y="191719"/>
            <a:ext cx="147478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</a:t>
            </a:r>
            <a:endParaRPr lang="ru-RU" sz="1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0"/>
          <p:cNvSpPr txBox="1"/>
          <p:nvPr/>
        </p:nvSpPr>
        <p:spPr>
          <a:xfrm rot="21443890">
            <a:off x="1237885" y="3605332"/>
            <a:ext cx="1474787" cy="224790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</a:t>
            </a:r>
            <a:endParaRPr lang="ru-RU" sz="1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0"/>
          <p:cNvSpPr txBox="1"/>
          <p:nvPr/>
        </p:nvSpPr>
        <p:spPr>
          <a:xfrm rot="20736033">
            <a:off x="2019705" y="3002014"/>
            <a:ext cx="1482725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</a:t>
            </a:r>
            <a:endParaRPr lang="ru-RU" sz="14000" b="1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0"/>
          <p:cNvSpPr txBox="1"/>
          <p:nvPr/>
        </p:nvSpPr>
        <p:spPr>
          <a:xfrm rot="20803648">
            <a:off x="4301675" y="1158106"/>
            <a:ext cx="1806575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</a:t>
            </a:r>
            <a:endParaRPr lang="ru-RU" sz="140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0"/>
          <p:cNvSpPr txBox="1"/>
          <p:nvPr/>
        </p:nvSpPr>
        <p:spPr>
          <a:xfrm rot="21292455">
            <a:off x="3661468" y="1686075"/>
            <a:ext cx="1382712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</a:t>
            </a:r>
            <a:endParaRPr lang="ru-RU" sz="14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0"/>
          <p:cNvSpPr txBox="1"/>
          <p:nvPr/>
        </p:nvSpPr>
        <p:spPr>
          <a:xfrm rot="21082940">
            <a:off x="5092932" y="706250"/>
            <a:ext cx="1311275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</a:t>
            </a:r>
            <a:endParaRPr lang="ru-RU" sz="1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3" name="Picture 3" descr="H:\Documents and Settings\Aida\Рабочий стол\НОвая ГРАФИКА сборник\КАРТИНКИ СБОРНИК_ школьные\s4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556792"/>
            <a:ext cx="2028825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0"/>
          <p:cNvSpPr txBox="1"/>
          <p:nvPr/>
        </p:nvSpPr>
        <p:spPr>
          <a:xfrm>
            <a:off x="6804248" y="-387424"/>
            <a:ext cx="1436688" cy="2246313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</a:t>
            </a:r>
            <a:endParaRPr lang="ru-RU" sz="1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10"/>
          <p:cNvSpPr txBox="1"/>
          <p:nvPr/>
        </p:nvSpPr>
        <p:spPr>
          <a:xfrm rot="20983810">
            <a:off x="315913" y="601663"/>
            <a:ext cx="3508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57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  <a:endParaRPr lang="ru-RU" b="1" dirty="0">
              <a:solidFill>
                <a:srgbClr val="F57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10"/>
          <p:cNvSpPr txBox="1"/>
          <p:nvPr/>
        </p:nvSpPr>
        <p:spPr>
          <a:xfrm rot="21443890">
            <a:off x="936625" y="436563"/>
            <a:ext cx="3508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 rot="20736033">
            <a:off x="1397000" y="466725"/>
            <a:ext cx="352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</a:t>
            </a:r>
            <a:endParaRPr lang="ru-RU" b="1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10"/>
          <p:cNvSpPr txBox="1"/>
          <p:nvPr/>
        </p:nvSpPr>
        <p:spPr>
          <a:xfrm rot="20803648">
            <a:off x="2036763" y="682625"/>
            <a:ext cx="3937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10"/>
          <p:cNvSpPr txBox="1"/>
          <p:nvPr/>
        </p:nvSpPr>
        <p:spPr>
          <a:xfrm rot="21082940">
            <a:off x="3168650" y="522288"/>
            <a:ext cx="3286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10"/>
          <p:cNvSpPr txBox="1"/>
          <p:nvPr/>
        </p:nvSpPr>
        <p:spPr>
          <a:xfrm rot="21292455">
            <a:off x="2587625" y="508000"/>
            <a:ext cx="190500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10"/>
          <p:cNvSpPr txBox="1"/>
          <p:nvPr/>
        </p:nvSpPr>
        <p:spPr>
          <a:xfrm>
            <a:off x="3578225" y="207963"/>
            <a:ext cx="563563" cy="3683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7" grpId="0"/>
      <p:bldP spid="17" grpId="1"/>
      <p:bldP spid="13" grpId="0"/>
      <p:bldP spid="13" grpId="1"/>
      <p:bldP spid="10" grpId="0"/>
      <p:bldP spid="10" grpId="1"/>
      <p:bldP spid="15" grpId="0"/>
      <p:bldP spid="15" grpId="1"/>
      <p:bldP spid="14" grpId="0"/>
      <p:bldP spid="14" grpId="1"/>
      <p:bldP spid="16" grpId="0"/>
      <p:bldP spid="16" grpId="1"/>
      <p:bldP spid="18" grpId="0"/>
      <p:bldP spid="18" grpId="1"/>
      <p:bldP spid="41" grpId="0"/>
      <p:bldP spid="42" grpId="0"/>
      <p:bldP spid="42" grpId="1"/>
      <p:bldP spid="43" grpId="0"/>
      <p:bldP spid="43" grpId="1"/>
      <p:bldP spid="44" grpId="0"/>
      <p:bldP spid="45" grpId="0"/>
      <p:bldP spid="46" grpId="0"/>
      <p:bldP spid="4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84761-A75F-4ACE-A033-1C29C21F99D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0987" y="1628800"/>
            <a:ext cx="7883890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Comic Sans MS" pitchFamily="66" charset="0"/>
              </a:rPr>
              <a:t>Рекомендации </a:t>
            </a:r>
          </a:p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Comic Sans MS" pitchFamily="66" charset="0"/>
              </a:rPr>
              <a:t>на лето</a:t>
            </a:r>
            <a:endParaRPr lang="ru-RU" sz="8000" b="1" dirty="0">
              <a:latin typeface="Comic Sans MS" pitchFamily="66" charset="0"/>
            </a:endParaRPr>
          </a:p>
        </p:txBody>
      </p:sp>
      <p:pic>
        <p:nvPicPr>
          <p:cNvPr id="5" name="Picture 51" descr="j03441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365104"/>
            <a:ext cx="2083557" cy="1862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8" descr="пенал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0"/>
            <a:ext cx="187220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2" descr="тетради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4725144"/>
            <a:ext cx="2448272" cy="1554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0" descr="ручка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459425">
            <a:off x="3979042" y="856047"/>
            <a:ext cx="1634585" cy="126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4" descr="точилка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620688"/>
            <a:ext cx="1477888" cy="14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785813" y="1714500"/>
            <a:ext cx="7786687" cy="39243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6600" b="1" dirty="0" smtClean="0">
                <a:solidFill>
                  <a:srgbClr val="C00000"/>
                </a:solidFill>
              </a:rPr>
              <a:t>Тренировать умения планировать свои действия и чувствовать время.</a:t>
            </a:r>
          </a:p>
        </p:txBody>
      </p:sp>
      <p:pic>
        <p:nvPicPr>
          <p:cNvPr id="4" name="Picture 5" descr="2h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-603448"/>
            <a:ext cx="3309442" cy="3420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251520" y="1196752"/>
            <a:ext cx="864096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Обязательны прогулки,</a:t>
            </a:r>
          </a:p>
          <a:p>
            <a:pPr algn="ctr"/>
            <a:r>
              <a:rPr lang="ru-RU" sz="5400" b="1" dirty="0">
                <a:solidFill>
                  <a:srgbClr val="C00000"/>
                </a:solidFill>
              </a:rPr>
              <a:t>физические нагрузки,</a:t>
            </a:r>
          </a:p>
          <a:p>
            <a:pPr algn="ctr"/>
            <a:r>
              <a:rPr lang="ru-RU" sz="5400" b="1" dirty="0">
                <a:solidFill>
                  <a:srgbClr val="C00000"/>
                </a:solidFill>
              </a:rPr>
              <a:t>спорт, подвижные игры.</a:t>
            </a:r>
          </a:p>
          <a:p>
            <a:pPr algn="ctr"/>
            <a:r>
              <a:rPr lang="ru-RU" sz="5400" b="1" dirty="0">
                <a:solidFill>
                  <a:srgbClr val="C00000"/>
                </a:solidFill>
              </a:rPr>
              <a:t>Еда и сон вовремя. </a:t>
            </a:r>
          </a:p>
        </p:txBody>
      </p:sp>
      <p:pic>
        <p:nvPicPr>
          <p:cNvPr id="3" name="Picture 6" descr="Рисунок1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373216"/>
            <a:ext cx="86489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69" name="Picture 1" descr="C:\Users\user\Desktop\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869160"/>
            <a:ext cx="872737" cy="129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770" name="Picture 2" descr="C:\Users\user\Desktop\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653136"/>
            <a:ext cx="1728192" cy="17755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560840" cy="1143000"/>
          </a:xfrm>
        </p:spPr>
        <p:txBody>
          <a:bodyPr/>
          <a:lstStyle/>
          <a:p>
            <a:pPr eaLnBrk="1" hangingPunct="1"/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Чтение - не наказание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 bwMode="auto">
          <a:xfrm>
            <a:off x="251520" y="1428750"/>
            <a:ext cx="8568952" cy="365643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Char char="v"/>
            </a:pPr>
            <a:r>
              <a:rPr lang="ru-RU" i="1" dirty="0" smtClean="0"/>
              <a:t> </a:t>
            </a:r>
            <a:r>
              <a:rPr lang="ru-RU" sz="3600" b="1" i="1" dirty="0" smtClean="0"/>
              <a:t>Не пытайтесь заставить ребенка читать, когда он активно настроен на другое занятие.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3600" b="1" dirty="0" smtClean="0"/>
              <a:t>Читает вслух –   играет в театр.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3600" b="1" i="1" dirty="0" smtClean="0"/>
              <a:t>Чтение правильное, безошибочное, с пониманием.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941168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+mj-lt"/>
              </a:rPr>
              <a:t>Читаем детские журналы и комиксы, разгадываем кроссворды. </a:t>
            </a:r>
          </a:p>
          <a:p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31745" name="Picture 1" descr="C:\Users\user\Desktop\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-1"/>
            <a:ext cx="1907704" cy="15924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3"/>
          <p:cNvSpPr>
            <a:spLocks noChangeArrowheads="1"/>
          </p:cNvSpPr>
          <p:nvPr/>
        </p:nvSpPr>
        <p:spPr bwMode="auto">
          <a:xfrm>
            <a:off x="251520" y="980728"/>
            <a:ext cx="8643937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dirty="0" smtClean="0"/>
              <a:t> </a:t>
            </a:r>
            <a:r>
              <a:rPr lang="ru-RU" sz="4400" b="1" u="sng" dirty="0">
                <a:solidFill>
                  <a:srgbClr val="002060"/>
                </a:solidFill>
              </a:rPr>
              <a:t>Главное, чтобы </a:t>
            </a:r>
            <a:r>
              <a:rPr lang="ru-RU" sz="7200" b="1" u="sng" dirty="0">
                <a:solidFill>
                  <a:srgbClr val="FF0000"/>
                </a:solidFill>
              </a:rPr>
              <a:t>чтение</a:t>
            </a:r>
            <a:r>
              <a:rPr lang="ru-RU" sz="4400" b="1" u="sng" dirty="0">
                <a:solidFill>
                  <a:srgbClr val="FF0000"/>
                </a:solidFill>
              </a:rPr>
              <a:t> </a:t>
            </a:r>
            <a:r>
              <a:rPr lang="ru-RU" sz="4400" b="1" u="sng" dirty="0">
                <a:solidFill>
                  <a:srgbClr val="002060"/>
                </a:solidFill>
              </a:rPr>
              <a:t>составило достойную конкуренцию </a:t>
            </a:r>
            <a:r>
              <a:rPr lang="ru-RU" sz="6600" b="1" u="sng" dirty="0">
                <a:solidFill>
                  <a:srgbClr val="FF0000"/>
                </a:solidFill>
              </a:rPr>
              <a:t>телевизору.</a:t>
            </a:r>
          </a:p>
        </p:txBody>
      </p:sp>
      <p:pic>
        <p:nvPicPr>
          <p:cNvPr id="8" name="Picture 5" descr="Рисунок3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4276452"/>
            <a:ext cx="2448272" cy="236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AG00374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0552" y="3861048"/>
            <a:ext cx="2223448" cy="2753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979712" y="0"/>
            <a:ext cx="6500812" cy="3143250"/>
          </a:xfrm>
        </p:spPr>
        <p:txBody>
          <a:bodyPr/>
          <a:lstStyle/>
          <a:p>
            <a:pPr eaLnBrk="1" hangingPunct="1"/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Пишем без грязи – </a:t>
            </a:r>
            <a:r>
              <a:rPr lang="ru-RU" sz="5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развиваем мелкую моторику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 bwMode="auto">
          <a:xfrm>
            <a:off x="179512" y="2996952"/>
            <a:ext cx="8712968" cy="3286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b="1" dirty="0" smtClean="0"/>
              <a:t>Тренируем мелкую моторику – лепка, аппликация, рисование.</a:t>
            </a:r>
          </a:p>
          <a:p>
            <a:r>
              <a:rPr lang="ru-RU" b="1" dirty="0" smtClean="0"/>
              <a:t>Раскрашиваем – штрихуем в разных направлениях -  картинки цветными карандашами. Основная задача -  штрихи ровные, одинаковые по интенсивности, не вылезают за границы рисунка. </a:t>
            </a:r>
          </a:p>
          <a:p>
            <a:pPr eaLnBrk="1" hangingPunct="1">
              <a:buFontTx/>
              <a:buNone/>
            </a:pPr>
            <a:endParaRPr lang="ru-RU" dirty="0" smtClean="0"/>
          </a:p>
        </p:txBody>
      </p:sp>
      <p:pic>
        <p:nvPicPr>
          <p:cNvPr id="29697" name="Picture 1" descr="C:\Users\user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833324" cy="13681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Альтернатива русскому языку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 bwMode="auto">
          <a:xfrm>
            <a:off x="395536" y="1340768"/>
            <a:ext cx="8229600" cy="49006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 smtClean="0"/>
              <a:t>Игра в </a:t>
            </a:r>
            <a:r>
              <a:rPr lang="ru-RU" sz="3200" b="1" dirty="0" smtClean="0">
                <a:solidFill>
                  <a:srgbClr val="FF0000"/>
                </a:solidFill>
              </a:rPr>
              <a:t>«Города» </a:t>
            </a:r>
            <a:r>
              <a:rPr lang="ru-RU" sz="3200" b="1" dirty="0" smtClean="0"/>
              <a:t>очень полезна –</a:t>
            </a:r>
          </a:p>
          <a:p>
            <a:pPr eaLnBrk="1" hangingPunct="1">
              <a:buNone/>
            </a:pPr>
            <a:r>
              <a:rPr lang="ru-RU" b="1" dirty="0" smtClean="0"/>
              <a:t>придумать слово не на первый, а на</a:t>
            </a:r>
          </a:p>
          <a:p>
            <a:pPr eaLnBrk="1" hangingPunct="1">
              <a:buNone/>
            </a:pPr>
            <a:r>
              <a:rPr lang="ru-RU" b="1" dirty="0" smtClean="0"/>
              <a:t>второй, третий звук предыдущего слова</a:t>
            </a:r>
          </a:p>
          <a:p>
            <a:pPr eaLnBrk="1" hangingPunct="1">
              <a:buNone/>
            </a:pPr>
            <a:r>
              <a:rPr lang="ru-RU" b="1" dirty="0" smtClean="0"/>
              <a:t>Разделить слово не на звуки, а на слоги</a:t>
            </a:r>
          </a:p>
          <a:p>
            <a:pPr>
              <a:spcBef>
                <a:spcPts val="0"/>
              </a:spcBef>
            </a:pP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</a:rPr>
              <a:t>Писать </a:t>
            </a:r>
            <a:r>
              <a:rPr lang="ru-RU" sz="8000" b="1" dirty="0" smtClean="0">
                <a:solidFill>
                  <a:srgbClr val="FF0000"/>
                </a:solidFill>
              </a:rPr>
              <a:t>часто,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</a:t>
            </a:r>
            <a:r>
              <a:rPr lang="ru-RU" sz="3600" b="1" dirty="0" smtClean="0"/>
              <a:t>но</a:t>
            </a:r>
            <a:r>
              <a:rPr lang="ru-RU" sz="8000" b="1" dirty="0" smtClean="0"/>
              <a:t> </a:t>
            </a:r>
            <a:r>
              <a:rPr lang="ru-RU" sz="6000" b="1" dirty="0" smtClean="0"/>
              <a:t>мало</a:t>
            </a:r>
            <a:r>
              <a:rPr lang="ru-RU" sz="8000" b="1" dirty="0" smtClean="0">
                <a:solidFill>
                  <a:srgbClr val="FF0000"/>
                </a:solidFill>
              </a:rPr>
              <a:t>!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buNone/>
            </a:pPr>
            <a:endParaRPr lang="ru-RU" sz="3200" b="1" dirty="0" smtClean="0">
              <a:solidFill>
                <a:srgbClr val="002060"/>
              </a:solidFill>
            </a:endParaRPr>
          </a:p>
        </p:txBody>
      </p:sp>
      <p:pic>
        <p:nvPicPr>
          <p:cNvPr id="4" name="Picture 5" descr="7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789040"/>
            <a:ext cx="2685082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eaLnBrk="1" hangingPunct="1"/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Нескучная математика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Char char="v"/>
            </a:pPr>
            <a:r>
              <a:rPr lang="ru-RU" sz="4000" b="1" dirty="0" smtClean="0"/>
              <a:t>Сладкая арифметика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4000" b="1" dirty="0" smtClean="0"/>
              <a:t>Крестики-нолики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4000" b="1" dirty="0" smtClean="0"/>
              <a:t>Прямой и обратный счет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4000" b="1" dirty="0" smtClean="0">
                <a:solidFill>
                  <a:srgbClr val="FF0000"/>
                </a:solidFill>
              </a:rPr>
              <a:t>Таблицу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smtClean="0"/>
              <a:t>сложения и вычитания в пределах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10, 20 </a:t>
            </a:r>
            <a:r>
              <a:rPr lang="ru-RU" sz="4000" b="1" dirty="0" smtClean="0"/>
              <a:t>выучить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до автоматизма</a:t>
            </a:r>
          </a:p>
        </p:txBody>
      </p:sp>
      <p:pic>
        <p:nvPicPr>
          <p:cNvPr id="5" name="Picture 2" descr="D:\Мои Рисунки\рисунки Таня\анимашки\анимашки\v25ani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786322"/>
            <a:ext cx="2071678" cy="2071678"/>
          </a:xfrm>
          <a:prstGeom prst="rect">
            <a:avLst/>
          </a:prstGeom>
          <a:noFill/>
        </p:spPr>
      </p:pic>
      <p:pic>
        <p:nvPicPr>
          <p:cNvPr id="6" name="Picture 8" descr="so0104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72083">
            <a:off x="6915121" y="1604303"/>
            <a:ext cx="1935597" cy="208739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84761-A75F-4ACE-A033-1C29C21F99D4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88640"/>
            <a:ext cx="77082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нас ждёт во 2 классе?</a:t>
            </a:r>
            <a:endParaRPr lang="ru-RU" sz="4800" i="1" dirty="0">
              <a:solidFill>
                <a:srgbClr val="C00000"/>
              </a:solidFill>
            </a:endParaRP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916832"/>
            <a:ext cx="1421811" cy="1854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1547664" y="5373216"/>
            <a:ext cx="552466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Английский язык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Внеурочная деятельность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75656" y="1412776"/>
            <a:ext cx="48965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Математика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Русский язык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Литературное чтение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Окружающий мир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Технология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Изобразительное искусство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Музыка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Физическая культура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7F0278-7C5D-4B01-A497-5352C556B701}" type="datetime1">
              <a:rPr lang="ru-RU" smtClean="0"/>
              <a:pPr>
                <a:defRPr/>
              </a:pPr>
              <a:t>05.05.2023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84761-A75F-4ACE-A033-1C29C21F99D4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67544" y="138119"/>
            <a:ext cx="8424936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Объявления: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Тетради на 2 класс привезли.</a:t>
            </a: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Лагерь.</a:t>
            </a: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Последний день занятий – 25 мая.</a:t>
            </a: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Ремонт класса</a:t>
            </a: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Конкурсы</a:t>
            </a: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Видео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marR="0" lvl="0" indent="-7429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Последний звонок 9 класса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85728"/>
            <a:ext cx="8676456" cy="6572272"/>
          </a:xfrm>
        </p:spPr>
        <p:txBody>
          <a:bodyPr/>
          <a:lstStyle/>
          <a:p>
            <a:pPr algn="ctr">
              <a:buNone/>
            </a:pPr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Итоги </a:t>
            </a:r>
            <a:r>
              <a:rPr lang="en-US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четверти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Первый год обучения в школе является не только одним из сложных  этапов в жизни ребёнка, но и своеобразным испытательным сроком для родителей.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Именно в этот период требуется Ваше максимальное участие в жизни ребёнка.</a:t>
            </a:r>
          </a:p>
          <a:p>
            <a:pPr>
              <a:buNone/>
            </a:pP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7DF03-BAC2-4AB5-ABDE-183470D83B44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556791"/>
            <a:ext cx="8496944" cy="4569371"/>
          </a:xfrm>
          <a:noFill/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Успех человека, безусловно, заслуга его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самых близких людей с незаметными, на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первый взгляд, ежедневными усилиями,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трудом, терпением и ответственностью.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благодарю Вас за творческий подход и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активную жизненную позицию.</a:t>
            </a:r>
            <a:endPara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всей души желаю Вам  крепкого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здоровья, счастья   и благополучия!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sz="18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 lvl="2"/>
            <a:endParaRPr lang="ru-RU" dirty="0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1296144" cy="13316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84761-A75F-4ACE-A033-1C29C21F99D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6632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1-ом классе закладывается основа отношения ребёнка к школе и обучению</a:t>
            </a:r>
            <a:r>
              <a:rPr lang="ru-RU" sz="3600" b="1" i="1" dirty="0" smtClean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268760"/>
            <a:ext cx="871296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  </a:t>
            </a:r>
          </a:p>
          <a:p>
            <a:r>
              <a:rPr lang="ru-RU" sz="2000" b="1" i="1" dirty="0" smtClean="0"/>
              <a:t>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Для того, чтобы дети наиболее благополучно прошли этот  этап своей жизни, родителям необходимо знать и ежедневно учитывать особенности психического и физиологического состояния детей, возникающего с началом обучения в школе.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84761-A75F-4ACE-A033-1C29C21F99D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0"/>
            <a:ext cx="835824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течении учебного года на уроках чтения дети :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применяли плавное слоговое чтение и чтение целыми словами со скоростью, соответствующей индивидуальному темпу ребёнка;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старались осознанно читать слова, словосочетания, предложения и короткие тексты;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84761-A75F-4ACE-A033-1C29C21F99D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785794"/>
            <a:ext cx="8286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читали с интонациями и паузами в соответствии со знаками препинания;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работали над развитием осознанности и выразительности чтения на материале небольших текстов и стихотворений;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знакомились с орфографическим чтением (проговаривание) как средство самоконтроля при письме под диктовку и при списывании.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84761-A75F-4ACE-A033-1C29C21F99D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6632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Упражнения для повышения техники чтения.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57364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чтение слоговых таблиц;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чтение вслух;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самозамеры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скорости; 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скорость чтения – осознанное, правильное чтение целыми словами;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слова сложной слоговой структуры прочитываются по слогам.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Список литературы на лето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В конце первого класса все  ученики умеют читать.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Для того, чтобы за три летних месяца каникул дети не утратили беглость чтения, не потеряли интерес к интеллектуальным занятиям, родители обязательно должны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позаботиться о том, чтобы ребёнок читал.</a:t>
            </a:r>
          </a:p>
          <a:p>
            <a:pPr>
              <a:buNone/>
            </a:pPr>
            <a:endParaRPr lang="ru-RU" sz="2200" b="1" i="1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7DF03-BAC2-4AB5-ABDE-183470D83B4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sz="6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sz="6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85860"/>
            <a:ext cx="8496944" cy="484030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Изучили таблицу сложения и вычитания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в 1 и в 2 действия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увеличение на несколько единиц, уменьшение на несколько единиц, на сколько больше, на сколько меньше, сколько всего, сколько осталось и т.д.)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Геометрические фигуры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(измерять и сравнивать длину отрезков, считать количество мелких фигур в более крупной и т.д.)</a:t>
            </a:r>
          </a:p>
          <a:p>
            <a:pPr algn="ctr">
              <a:buNone/>
            </a:pP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7DF03-BAC2-4AB5-ABDE-183470D83B44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sz="6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Русский язык</a:t>
            </a:r>
            <a:endParaRPr lang="ru-RU" sz="6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661248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Изучили буквы, звуки, учились давать характеристику звукам, делить слова на слоги, ставить ударение.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Учились писать под диктовку, списывать тексты, озаглавливать, делить на части, собирать «рассыпанные» предложения и деформированные тексты.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Изучили основные орфограммы</a:t>
            </a:r>
            <a:r>
              <a:rPr lang="ru-RU" sz="2800" b="1" i="1" dirty="0" smtClean="0">
                <a:solidFill>
                  <a:srgbClr val="002060"/>
                </a:solidFill>
              </a:rPr>
              <a:t>: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ча-ща</a:t>
            </a:r>
            <a:r>
              <a:rPr lang="ru-RU" sz="2800" b="1" i="1" dirty="0" smtClean="0">
                <a:solidFill>
                  <a:srgbClr val="C00000"/>
                </a:solidFill>
              </a:rPr>
              <a:t>,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чу-щу</a:t>
            </a:r>
            <a:r>
              <a:rPr lang="ru-RU" sz="2800" b="1" i="1" dirty="0" smtClean="0">
                <a:solidFill>
                  <a:srgbClr val="C00000"/>
                </a:solidFill>
              </a:rPr>
              <a:t>,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чк-чн</a:t>
            </a:r>
            <a:r>
              <a:rPr lang="ru-RU" sz="2800" b="1" i="1" dirty="0" smtClean="0">
                <a:solidFill>
                  <a:srgbClr val="C00000"/>
                </a:solidFill>
              </a:rPr>
              <a:t>,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нщ-нч</a:t>
            </a:r>
            <a:r>
              <a:rPr lang="ru-RU" sz="2800" b="1" i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Выучили словарные слова.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Познакомились с родственными словами.</a:t>
            </a:r>
          </a:p>
          <a:p>
            <a:pPr>
              <a:buNone/>
            </a:pPr>
            <a:endParaRPr lang="ru-RU" sz="6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7DF03-BAC2-4AB5-ABDE-183470D83B4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ач.школа 16. русский язы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16. русский язык</Template>
  <TotalTime>1082</TotalTime>
  <Words>626</Words>
  <Application>Microsoft Office PowerPoint</Application>
  <PresentationFormat>Экран (4:3)</PresentationFormat>
  <Paragraphs>121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нач.школа 16. русский язык</vt:lpstr>
      <vt:lpstr>Итоговое  родительское  собрание в 1 «б» классе   2022-2023 учебный год</vt:lpstr>
      <vt:lpstr>Слайд 2</vt:lpstr>
      <vt:lpstr>Слайд 3</vt:lpstr>
      <vt:lpstr>Слайд 4</vt:lpstr>
      <vt:lpstr>Слайд 5</vt:lpstr>
      <vt:lpstr>Слайд 6</vt:lpstr>
      <vt:lpstr>Список литературы на лето</vt:lpstr>
      <vt:lpstr>Математика</vt:lpstr>
      <vt:lpstr>Русский язык</vt:lpstr>
      <vt:lpstr>Слайд 10</vt:lpstr>
      <vt:lpstr>Слайд 11</vt:lpstr>
      <vt:lpstr>Слайд 12</vt:lpstr>
      <vt:lpstr>Чтение - не наказание</vt:lpstr>
      <vt:lpstr>Слайд 14</vt:lpstr>
      <vt:lpstr>Пишем без грязи – развиваем мелкую моторику</vt:lpstr>
      <vt:lpstr>Альтернатива русскому языку</vt:lpstr>
      <vt:lpstr>Нескучная математика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dc:description>http://aida.ucoz.ru</dc:description>
  <cp:lastModifiedBy>ПК-1</cp:lastModifiedBy>
  <cp:revision>156</cp:revision>
  <dcterms:created xsi:type="dcterms:W3CDTF">2011-05-24T10:29:43Z</dcterms:created>
  <dcterms:modified xsi:type="dcterms:W3CDTF">2023-05-05T13:52:08Z</dcterms:modified>
</cp:coreProperties>
</file>